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341" r:id="rId2"/>
    <p:sldId id="342" r:id="rId3"/>
    <p:sldId id="267" r:id="rId4"/>
    <p:sldId id="265" r:id="rId5"/>
    <p:sldId id="258" r:id="rId6"/>
    <p:sldId id="263" r:id="rId7"/>
    <p:sldId id="349" r:id="rId8"/>
    <p:sldId id="331" r:id="rId9"/>
    <p:sldId id="347"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434" autoAdjust="0"/>
  </p:normalViewPr>
  <p:slideViewPr>
    <p:cSldViewPr>
      <p:cViewPr varScale="1">
        <p:scale>
          <a:sx n="78" d="100"/>
          <a:sy n="78" d="100"/>
        </p:scale>
        <p:origin x="1598" y="5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EDA513-6A1F-4883-A67F-9F6A4D971DE9}" type="datetimeFigureOut">
              <a:rPr lang="en-IN" smtClean="0"/>
              <a:t>29-12-2023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F50685-6C71-45BB-B031-22420CF61C4F}" type="slidenum">
              <a:rPr lang="en-IN" smtClean="0"/>
              <a:t>‹#›</a:t>
            </a:fld>
            <a:endParaRPr lang="en-IN"/>
          </a:p>
        </p:txBody>
      </p:sp>
    </p:spTree>
    <p:extLst>
      <p:ext uri="{BB962C8B-B14F-4D97-AF65-F5344CB8AC3E}">
        <p14:creationId xmlns:p14="http://schemas.microsoft.com/office/powerpoint/2010/main" val="882588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13DE64-DDA6-47EB-BA5E-66B4C6B3F605}"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3047718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EF50685-6C71-45BB-B031-22420CF61C4F}" type="slidenum">
              <a:rPr lang="en-IN" smtClean="0"/>
              <a:t>5</a:t>
            </a:fld>
            <a:endParaRPr lang="en-IN"/>
          </a:p>
        </p:txBody>
      </p:sp>
    </p:spTree>
    <p:extLst>
      <p:ext uri="{BB962C8B-B14F-4D97-AF65-F5344CB8AC3E}">
        <p14:creationId xmlns:p14="http://schemas.microsoft.com/office/powerpoint/2010/main" val="3988438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EF50685-6C71-45BB-B031-22420CF61C4F}" type="slidenum">
              <a:rPr lang="en-IN" smtClean="0"/>
              <a:t>7</a:t>
            </a:fld>
            <a:endParaRPr lang="en-IN"/>
          </a:p>
        </p:txBody>
      </p:sp>
    </p:spTree>
    <p:extLst>
      <p:ext uri="{BB962C8B-B14F-4D97-AF65-F5344CB8AC3E}">
        <p14:creationId xmlns:p14="http://schemas.microsoft.com/office/powerpoint/2010/main" val="2290496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EF50685-6C71-45BB-B031-22420CF61C4F}" type="slidenum">
              <a:rPr lang="en-IN" smtClean="0"/>
              <a:t>8</a:t>
            </a:fld>
            <a:endParaRPr lang="en-IN"/>
          </a:p>
        </p:txBody>
      </p:sp>
    </p:spTree>
    <p:extLst>
      <p:ext uri="{BB962C8B-B14F-4D97-AF65-F5344CB8AC3E}">
        <p14:creationId xmlns:p14="http://schemas.microsoft.com/office/powerpoint/2010/main" val="4240379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8013DE64-DDA6-47EB-BA5E-66B4C6B3F605}" type="slidenum">
              <a:rPr lang="en-US" smtClean="0"/>
              <a:pPr/>
              <a:t>9</a:t>
            </a:fld>
            <a:endParaRPr lang="en-US"/>
          </a:p>
        </p:txBody>
      </p:sp>
    </p:spTree>
    <p:extLst>
      <p:ext uri="{BB962C8B-B14F-4D97-AF65-F5344CB8AC3E}">
        <p14:creationId xmlns:p14="http://schemas.microsoft.com/office/powerpoint/2010/main" val="1635606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Friday, September 25, 2020</a:t>
            </a:r>
          </a:p>
        </p:txBody>
      </p:sp>
      <p:sp>
        <p:nvSpPr>
          <p:cNvPr id="5" name="Footer Placeholder 4"/>
          <p:cNvSpPr>
            <a:spLocks noGrp="1"/>
          </p:cNvSpPr>
          <p:nvPr>
            <p:ph type="ftr" sz="quarter" idx="11"/>
          </p:nvPr>
        </p:nvSpPr>
        <p:spPr/>
        <p:txBody>
          <a:bodyPr/>
          <a:lstStyle/>
          <a:p>
            <a:r>
              <a:rPr lang="en-US"/>
              <a:t>21CA3001 - MINI PROJECT</a:t>
            </a:r>
          </a:p>
        </p:txBody>
      </p:sp>
      <p:sp>
        <p:nvSpPr>
          <p:cNvPr id="6" name="Slide Number Placeholder 5"/>
          <p:cNvSpPr>
            <a:spLocks noGrp="1"/>
          </p:cNvSpPr>
          <p:nvPr>
            <p:ph type="sldNum" sz="quarter" idx="12"/>
          </p:nvPr>
        </p:nvSpPr>
        <p:spPr/>
        <p:txBody>
          <a:bodyPr/>
          <a:lstStyle/>
          <a:p>
            <a:fld id="{672B1758-4856-4D2A-AE1B-7BD76468E8AC}" type="slidenum">
              <a:rPr lang="en-US" smtClean="0"/>
              <a:t>‹#›</a:t>
            </a:fld>
            <a:endParaRPr lang="en-US"/>
          </a:p>
        </p:txBody>
      </p:sp>
    </p:spTree>
    <p:extLst>
      <p:ext uri="{BB962C8B-B14F-4D97-AF65-F5344CB8AC3E}">
        <p14:creationId xmlns:p14="http://schemas.microsoft.com/office/powerpoint/2010/main" val="728764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Friday, September 25, 2020</a:t>
            </a:r>
          </a:p>
        </p:txBody>
      </p:sp>
      <p:sp>
        <p:nvSpPr>
          <p:cNvPr id="5" name="Footer Placeholder 4"/>
          <p:cNvSpPr>
            <a:spLocks noGrp="1"/>
          </p:cNvSpPr>
          <p:nvPr>
            <p:ph type="ftr" sz="quarter" idx="11"/>
          </p:nvPr>
        </p:nvSpPr>
        <p:spPr/>
        <p:txBody>
          <a:bodyPr/>
          <a:lstStyle/>
          <a:p>
            <a:r>
              <a:rPr lang="en-US"/>
              <a:t>21CA3001 - MINI PROJECT</a:t>
            </a:r>
          </a:p>
        </p:txBody>
      </p:sp>
      <p:sp>
        <p:nvSpPr>
          <p:cNvPr id="6" name="Slide Number Placeholder 5"/>
          <p:cNvSpPr>
            <a:spLocks noGrp="1"/>
          </p:cNvSpPr>
          <p:nvPr>
            <p:ph type="sldNum" sz="quarter" idx="12"/>
          </p:nvPr>
        </p:nvSpPr>
        <p:spPr/>
        <p:txBody>
          <a:bodyPr/>
          <a:lstStyle/>
          <a:p>
            <a:fld id="{672B1758-4856-4D2A-AE1B-7BD76468E8AC}" type="slidenum">
              <a:rPr lang="en-US" smtClean="0"/>
              <a:t>‹#›</a:t>
            </a:fld>
            <a:endParaRPr lang="en-US"/>
          </a:p>
        </p:txBody>
      </p:sp>
    </p:spTree>
    <p:extLst>
      <p:ext uri="{BB962C8B-B14F-4D97-AF65-F5344CB8AC3E}">
        <p14:creationId xmlns:p14="http://schemas.microsoft.com/office/powerpoint/2010/main" val="2484781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Friday, September 25, 2020</a:t>
            </a:r>
          </a:p>
        </p:txBody>
      </p:sp>
      <p:sp>
        <p:nvSpPr>
          <p:cNvPr id="5" name="Footer Placeholder 4"/>
          <p:cNvSpPr>
            <a:spLocks noGrp="1"/>
          </p:cNvSpPr>
          <p:nvPr>
            <p:ph type="ftr" sz="quarter" idx="11"/>
          </p:nvPr>
        </p:nvSpPr>
        <p:spPr/>
        <p:txBody>
          <a:bodyPr/>
          <a:lstStyle/>
          <a:p>
            <a:r>
              <a:rPr lang="en-US"/>
              <a:t>21CA3001 - MINI PROJECT</a:t>
            </a:r>
          </a:p>
        </p:txBody>
      </p:sp>
      <p:sp>
        <p:nvSpPr>
          <p:cNvPr id="6" name="Slide Number Placeholder 5"/>
          <p:cNvSpPr>
            <a:spLocks noGrp="1"/>
          </p:cNvSpPr>
          <p:nvPr>
            <p:ph type="sldNum" sz="quarter" idx="12"/>
          </p:nvPr>
        </p:nvSpPr>
        <p:spPr/>
        <p:txBody>
          <a:bodyPr/>
          <a:lstStyle/>
          <a:p>
            <a:fld id="{672B1758-4856-4D2A-AE1B-7BD76468E8AC}" type="slidenum">
              <a:rPr lang="en-US" smtClean="0"/>
              <a:t>‹#›</a:t>
            </a:fld>
            <a:endParaRPr lang="en-US"/>
          </a:p>
        </p:txBody>
      </p:sp>
    </p:spTree>
    <p:extLst>
      <p:ext uri="{BB962C8B-B14F-4D97-AF65-F5344CB8AC3E}">
        <p14:creationId xmlns:p14="http://schemas.microsoft.com/office/powerpoint/2010/main" val="3359094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Friday, September 25, 2020</a:t>
            </a:r>
          </a:p>
        </p:txBody>
      </p:sp>
      <p:sp>
        <p:nvSpPr>
          <p:cNvPr id="5" name="Footer Placeholder 4"/>
          <p:cNvSpPr>
            <a:spLocks noGrp="1"/>
          </p:cNvSpPr>
          <p:nvPr>
            <p:ph type="ftr" sz="quarter" idx="11"/>
          </p:nvPr>
        </p:nvSpPr>
        <p:spPr/>
        <p:txBody>
          <a:bodyPr/>
          <a:lstStyle/>
          <a:p>
            <a:r>
              <a:rPr lang="en-US"/>
              <a:t>21CA3001 - MINI PROJECT</a:t>
            </a:r>
          </a:p>
        </p:txBody>
      </p:sp>
      <p:sp>
        <p:nvSpPr>
          <p:cNvPr id="6" name="Slide Number Placeholder 5"/>
          <p:cNvSpPr>
            <a:spLocks noGrp="1"/>
          </p:cNvSpPr>
          <p:nvPr>
            <p:ph type="sldNum" sz="quarter" idx="12"/>
          </p:nvPr>
        </p:nvSpPr>
        <p:spPr/>
        <p:txBody>
          <a:bodyPr/>
          <a:lstStyle/>
          <a:p>
            <a:fld id="{672B1758-4856-4D2A-AE1B-7BD76468E8AC}" type="slidenum">
              <a:rPr lang="en-US" smtClean="0"/>
              <a:t>‹#›</a:t>
            </a:fld>
            <a:endParaRPr lang="en-US"/>
          </a:p>
        </p:txBody>
      </p:sp>
    </p:spTree>
    <p:extLst>
      <p:ext uri="{BB962C8B-B14F-4D97-AF65-F5344CB8AC3E}">
        <p14:creationId xmlns:p14="http://schemas.microsoft.com/office/powerpoint/2010/main" val="3209367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Friday, September 25, 2020</a:t>
            </a:r>
          </a:p>
        </p:txBody>
      </p:sp>
      <p:sp>
        <p:nvSpPr>
          <p:cNvPr id="5" name="Footer Placeholder 4"/>
          <p:cNvSpPr>
            <a:spLocks noGrp="1"/>
          </p:cNvSpPr>
          <p:nvPr>
            <p:ph type="ftr" sz="quarter" idx="11"/>
          </p:nvPr>
        </p:nvSpPr>
        <p:spPr/>
        <p:txBody>
          <a:bodyPr/>
          <a:lstStyle/>
          <a:p>
            <a:r>
              <a:rPr lang="en-US"/>
              <a:t>21CA3001 - MINI PROJECT</a:t>
            </a:r>
          </a:p>
        </p:txBody>
      </p:sp>
      <p:sp>
        <p:nvSpPr>
          <p:cNvPr id="6" name="Slide Number Placeholder 5"/>
          <p:cNvSpPr>
            <a:spLocks noGrp="1"/>
          </p:cNvSpPr>
          <p:nvPr>
            <p:ph type="sldNum" sz="quarter" idx="12"/>
          </p:nvPr>
        </p:nvSpPr>
        <p:spPr/>
        <p:txBody>
          <a:bodyPr/>
          <a:lstStyle/>
          <a:p>
            <a:fld id="{672B1758-4856-4D2A-AE1B-7BD76468E8AC}" type="slidenum">
              <a:rPr lang="en-US" smtClean="0"/>
              <a:t>‹#›</a:t>
            </a:fld>
            <a:endParaRPr lang="en-US"/>
          </a:p>
        </p:txBody>
      </p:sp>
    </p:spTree>
    <p:extLst>
      <p:ext uri="{BB962C8B-B14F-4D97-AF65-F5344CB8AC3E}">
        <p14:creationId xmlns:p14="http://schemas.microsoft.com/office/powerpoint/2010/main" val="3949412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Friday, September 25, 2020</a:t>
            </a:r>
          </a:p>
        </p:txBody>
      </p:sp>
      <p:sp>
        <p:nvSpPr>
          <p:cNvPr id="6" name="Footer Placeholder 5"/>
          <p:cNvSpPr>
            <a:spLocks noGrp="1"/>
          </p:cNvSpPr>
          <p:nvPr>
            <p:ph type="ftr" sz="quarter" idx="11"/>
          </p:nvPr>
        </p:nvSpPr>
        <p:spPr/>
        <p:txBody>
          <a:bodyPr/>
          <a:lstStyle/>
          <a:p>
            <a:r>
              <a:rPr lang="en-US"/>
              <a:t>21CA3001 - MINI PROJECT</a:t>
            </a:r>
          </a:p>
        </p:txBody>
      </p:sp>
      <p:sp>
        <p:nvSpPr>
          <p:cNvPr id="7" name="Slide Number Placeholder 6"/>
          <p:cNvSpPr>
            <a:spLocks noGrp="1"/>
          </p:cNvSpPr>
          <p:nvPr>
            <p:ph type="sldNum" sz="quarter" idx="12"/>
          </p:nvPr>
        </p:nvSpPr>
        <p:spPr/>
        <p:txBody>
          <a:bodyPr/>
          <a:lstStyle/>
          <a:p>
            <a:fld id="{672B1758-4856-4D2A-AE1B-7BD76468E8AC}" type="slidenum">
              <a:rPr lang="en-US" smtClean="0"/>
              <a:t>‹#›</a:t>
            </a:fld>
            <a:endParaRPr lang="en-US"/>
          </a:p>
        </p:txBody>
      </p:sp>
    </p:spTree>
    <p:extLst>
      <p:ext uri="{BB962C8B-B14F-4D97-AF65-F5344CB8AC3E}">
        <p14:creationId xmlns:p14="http://schemas.microsoft.com/office/powerpoint/2010/main" val="301903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Friday, September 25, 2020</a:t>
            </a:r>
          </a:p>
        </p:txBody>
      </p:sp>
      <p:sp>
        <p:nvSpPr>
          <p:cNvPr id="8" name="Footer Placeholder 7"/>
          <p:cNvSpPr>
            <a:spLocks noGrp="1"/>
          </p:cNvSpPr>
          <p:nvPr>
            <p:ph type="ftr" sz="quarter" idx="11"/>
          </p:nvPr>
        </p:nvSpPr>
        <p:spPr/>
        <p:txBody>
          <a:bodyPr/>
          <a:lstStyle/>
          <a:p>
            <a:r>
              <a:rPr lang="en-US"/>
              <a:t>21CA3001 - MINI PROJECT</a:t>
            </a:r>
          </a:p>
        </p:txBody>
      </p:sp>
      <p:sp>
        <p:nvSpPr>
          <p:cNvPr id="9" name="Slide Number Placeholder 8"/>
          <p:cNvSpPr>
            <a:spLocks noGrp="1"/>
          </p:cNvSpPr>
          <p:nvPr>
            <p:ph type="sldNum" sz="quarter" idx="12"/>
          </p:nvPr>
        </p:nvSpPr>
        <p:spPr/>
        <p:txBody>
          <a:bodyPr/>
          <a:lstStyle/>
          <a:p>
            <a:fld id="{672B1758-4856-4D2A-AE1B-7BD76468E8AC}" type="slidenum">
              <a:rPr lang="en-US" smtClean="0"/>
              <a:t>‹#›</a:t>
            </a:fld>
            <a:endParaRPr lang="en-US"/>
          </a:p>
        </p:txBody>
      </p:sp>
    </p:spTree>
    <p:extLst>
      <p:ext uri="{BB962C8B-B14F-4D97-AF65-F5344CB8AC3E}">
        <p14:creationId xmlns:p14="http://schemas.microsoft.com/office/powerpoint/2010/main" val="2588001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Friday, September 25, 2020</a:t>
            </a:r>
          </a:p>
        </p:txBody>
      </p:sp>
      <p:sp>
        <p:nvSpPr>
          <p:cNvPr id="4" name="Footer Placeholder 3"/>
          <p:cNvSpPr>
            <a:spLocks noGrp="1"/>
          </p:cNvSpPr>
          <p:nvPr>
            <p:ph type="ftr" sz="quarter" idx="11"/>
          </p:nvPr>
        </p:nvSpPr>
        <p:spPr/>
        <p:txBody>
          <a:bodyPr/>
          <a:lstStyle/>
          <a:p>
            <a:r>
              <a:rPr lang="en-US"/>
              <a:t>21CA3001 - MINI PROJECT</a:t>
            </a:r>
          </a:p>
        </p:txBody>
      </p:sp>
      <p:sp>
        <p:nvSpPr>
          <p:cNvPr id="5" name="Slide Number Placeholder 4"/>
          <p:cNvSpPr>
            <a:spLocks noGrp="1"/>
          </p:cNvSpPr>
          <p:nvPr>
            <p:ph type="sldNum" sz="quarter" idx="12"/>
          </p:nvPr>
        </p:nvSpPr>
        <p:spPr/>
        <p:txBody>
          <a:bodyPr/>
          <a:lstStyle/>
          <a:p>
            <a:fld id="{672B1758-4856-4D2A-AE1B-7BD76468E8AC}" type="slidenum">
              <a:rPr lang="en-US" smtClean="0"/>
              <a:t>‹#›</a:t>
            </a:fld>
            <a:endParaRPr lang="en-US"/>
          </a:p>
        </p:txBody>
      </p:sp>
    </p:spTree>
    <p:extLst>
      <p:ext uri="{BB962C8B-B14F-4D97-AF65-F5344CB8AC3E}">
        <p14:creationId xmlns:p14="http://schemas.microsoft.com/office/powerpoint/2010/main" val="3539838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Friday, September 25, 2020</a:t>
            </a:r>
          </a:p>
        </p:txBody>
      </p:sp>
      <p:sp>
        <p:nvSpPr>
          <p:cNvPr id="3" name="Footer Placeholder 2"/>
          <p:cNvSpPr>
            <a:spLocks noGrp="1"/>
          </p:cNvSpPr>
          <p:nvPr>
            <p:ph type="ftr" sz="quarter" idx="11"/>
          </p:nvPr>
        </p:nvSpPr>
        <p:spPr/>
        <p:txBody>
          <a:bodyPr/>
          <a:lstStyle/>
          <a:p>
            <a:r>
              <a:rPr lang="en-US"/>
              <a:t>21CA3001 - MINI PROJECT</a:t>
            </a:r>
          </a:p>
        </p:txBody>
      </p:sp>
      <p:sp>
        <p:nvSpPr>
          <p:cNvPr id="4" name="Slide Number Placeholder 3"/>
          <p:cNvSpPr>
            <a:spLocks noGrp="1"/>
          </p:cNvSpPr>
          <p:nvPr>
            <p:ph type="sldNum" sz="quarter" idx="12"/>
          </p:nvPr>
        </p:nvSpPr>
        <p:spPr/>
        <p:txBody>
          <a:bodyPr/>
          <a:lstStyle/>
          <a:p>
            <a:fld id="{672B1758-4856-4D2A-AE1B-7BD76468E8AC}" type="slidenum">
              <a:rPr lang="en-US" smtClean="0"/>
              <a:t>‹#›</a:t>
            </a:fld>
            <a:endParaRPr lang="en-US"/>
          </a:p>
        </p:txBody>
      </p:sp>
    </p:spTree>
    <p:extLst>
      <p:ext uri="{BB962C8B-B14F-4D97-AF65-F5344CB8AC3E}">
        <p14:creationId xmlns:p14="http://schemas.microsoft.com/office/powerpoint/2010/main" val="3384274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Friday, September 25, 2020</a:t>
            </a:r>
          </a:p>
        </p:txBody>
      </p:sp>
      <p:sp>
        <p:nvSpPr>
          <p:cNvPr id="6" name="Footer Placeholder 5"/>
          <p:cNvSpPr>
            <a:spLocks noGrp="1"/>
          </p:cNvSpPr>
          <p:nvPr>
            <p:ph type="ftr" sz="quarter" idx="11"/>
          </p:nvPr>
        </p:nvSpPr>
        <p:spPr/>
        <p:txBody>
          <a:bodyPr/>
          <a:lstStyle/>
          <a:p>
            <a:r>
              <a:rPr lang="en-US"/>
              <a:t>21CA3001 - MINI PROJECT</a:t>
            </a:r>
          </a:p>
        </p:txBody>
      </p:sp>
      <p:sp>
        <p:nvSpPr>
          <p:cNvPr id="7" name="Slide Number Placeholder 6"/>
          <p:cNvSpPr>
            <a:spLocks noGrp="1"/>
          </p:cNvSpPr>
          <p:nvPr>
            <p:ph type="sldNum" sz="quarter" idx="12"/>
          </p:nvPr>
        </p:nvSpPr>
        <p:spPr/>
        <p:txBody>
          <a:bodyPr/>
          <a:lstStyle/>
          <a:p>
            <a:fld id="{672B1758-4856-4D2A-AE1B-7BD76468E8AC}" type="slidenum">
              <a:rPr lang="en-US" smtClean="0"/>
              <a:t>‹#›</a:t>
            </a:fld>
            <a:endParaRPr lang="en-US"/>
          </a:p>
        </p:txBody>
      </p:sp>
    </p:spTree>
    <p:extLst>
      <p:ext uri="{BB962C8B-B14F-4D97-AF65-F5344CB8AC3E}">
        <p14:creationId xmlns:p14="http://schemas.microsoft.com/office/powerpoint/2010/main" val="1997640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Friday, September 25, 2020</a:t>
            </a:r>
          </a:p>
        </p:txBody>
      </p:sp>
      <p:sp>
        <p:nvSpPr>
          <p:cNvPr id="6" name="Footer Placeholder 5"/>
          <p:cNvSpPr>
            <a:spLocks noGrp="1"/>
          </p:cNvSpPr>
          <p:nvPr>
            <p:ph type="ftr" sz="quarter" idx="11"/>
          </p:nvPr>
        </p:nvSpPr>
        <p:spPr/>
        <p:txBody>
          <a:bodyPr/>
          <a:lstStyle/>
          <a:p>
            <a:r>
              <a:rPr lang="en-US"/>
              <a:t>21CA3001 - MINI PROJECT</a:t>
            </a:r>
          </a:p>
        </p:txBody>
      </p:sp>
      <p:sp>
        <p:nvSpPr>
          <p:cNvPr id="7" name="Slide Number Placeholder 6"/>
          <p:cNvSpPr>
            <a:spLocks noGrp="1"/>
          </p:cNvSpPr>
          <p:nvPr>
            <p:ph type="sldNum" sz="quarter" idx="12"/>
          </p:nvPr>
        </p:nvSpPr>
        <p:spPr/>
        <p:txBody>
          <a:bodyPr/>
          <a:lstStyle/>
          <a:p>
            <a:fld id="{672B1758-4856-4D2A-AE1B-7BD76468E8AC}" type="slidenum">
              <a:rPr lang="en-US" smtClean="0"/>
              <a:t>‹#›</a:t>
            </a:fld>
            <a:endParaRPr lang="en-US"/>
          </a:p>
        </p:txBody>
      </p:sp>
    </p:spTree>
    <p:extLst>
      <p:ext uri="{BB962C8B-B14F-4D97-AF65-F5344CB8AC3E}">
        <p14:creationId xmlns:p14="http://schemas.microsoft.com/office/powerpoint/2010/main" val="869779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Friday, September 25, 2020</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21CA3001 - MINI PROJECT</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B1758-4856-4D2A-AE1B-7BD76468E8AC}" type="slidenum">
              <a:rPr lang="en-US" smtClean="0"/>
              <a:t>‹#›</a:t>
            </a:fld>
            <a:endParaRPr lang="en-US"/>
          </a:p>
        </p:txBody>
      </p:sp>
    </p:spTree>
    <p:extLst>
      <p:ext uri="{BB962C8B-B14F-4D97-AF65-F5344CB8AC3E}">
        <p14:creationId xmlns:p14="http://schemas.microsoft.com/office/powerpoint/2010/main" val="1072390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8600" y="381000"/>
            <a:ext cx="8915400" cy="3590727"/>
          </a:xfrm>
          <a:prstGeom prst="rect">
            <a:avLst/>
          </a:prstGeom>
          <a:noFill/>
        </p:spPr>
        <p:txBody>
          <a:bodyPr wrap="square" rtlCol="0">
            <a:spAutoFit/>
          </a:bodyPr>
          <a:lstStyle/>
          <a:p>
            <a:pPr algn="ctr"/>
            <a:r>
              <a:rPr lang="en-US" sz="2400" b="1" dirty="0"/>
              <a:t>HINDUSTHAN COLLEGE OF ENGINEERING &amp; TECHNOLOGY</a:t>
            </a:r>
          </a:p>
          <a:p>
            <a:pPr algn="ctr"/>
            <a:r>
              <a:rPr lang="en-US" sz="2400" b="1" dirty="0"/>
              <a:t>COIMBATORE – 641032</a:t>
            </a:r>
          </a:p>
          <a:p>
            <a:pPr algn="ctr"/>
            <a:endParaRPr lang="en-US" sz="2400" b="1" baseline="-21000" dirty="0"/>
          </a:p>
          <a:p>
            <a:pPr algn="ctr"/>
            <a:r>
              <a:rPr lang="en-US" sz="2000" b="1" baseline="-3000" dirty="0"/>
              <a:t>An Autonomous Institution, Approved by AICTE, New Delhi, Affiliated to Anna University, Chennai </a:t>
            </a:r>
          </a:p>
          <a:p>
            <a:pPr algn="ctr"/>
            <a:r>
              <a:rPr lang="en-US" sz="2000" b="1" baseline="-3000" dirty="0"/>
              <a:t> Accredited by NBA (AERO, AUTO, CIVIL, CSE, ECE, EEE, IT, MECH, MECHATRONICS)</a:t>
            </a:r>
          </a:p>
          <a:p>
            <a:pPr algn="ctr"/>
            <a:r>
              <a:rPr lang="en-US" sz="2000" b="1" baseline="-3000" dirty="0"/>
              <a:t>              Accredited by NAAC with ‘A++’ Grade, An ISO Certified Institution</a:t>
            </a:r>
          </a:p>
          <a:p>
            <a:pPr algn="ctr"/>
            <a:endParaRPr lang="en-US" sz="2000" b="1" baseline="-3000" dirty="0"/>
          </a:p>
          <a:p>
            <a:pPr algn="ctr"/>
            <a:r>
              <a:rPr lang="en-US" b="1" dirty="0"/>
              <a:t>Academic Year – 2023 - 2024 (ODD)</a:t>
            </a:r>
          </a:p>
          <a:p>
            <a:pPr algn="ctr"/>
            <a:endParaRPr lang="en-US" b="1" dirty="0"/>
          </a:p>
          <a:p>
            <a:pPr algn="ctr"/>
            <a:r>
              <a:rPr lang="en-US" b="1" dirty="0"/>
              <a:t>DEPARTMENT OF COMPUTER APPLICATIONS</a:t>
            </a:r>
          </a:p>
          <a:p>
            <a:pPr algn="ctr"/>
            <a:endParaRPr lang="en-US" sz="2000" b="1" dirty="0"/>
          </a:p>
          <a:p>
            <a:pPr algn="ctr"/>
            <a:endParaRPr lang="en-US" sz="2800" b="1" dirty="0"/>
          </a:p>
        </p:txBody>
      </p:sp>
      <p:sp>
        <p:nvSpPr>
          <p:cNvPr id="12" name="AutoShape 2" descr="Image result for anna university logo for project report | University logo,  School of engineering, Syllabu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TextBox 13"/>
          <p:cNvSpPr txBox="1"/>
          <p:nvPr/>
        </p:nvSpPr>
        <p:spPr>
          <a:xfrm>
            <a:off x="1047750" y="3351653"/>
            <a:ext cx="7639050" cy="1569660"/>
          </a:xfrm>
          <a:prstGeom prst="rect">
            <a:avLst/>
          </a:prstGeom>
          <a:noFill/>
        </p:spPr>
        <p:txBody>
          <a:bodyPr wrap="square" rtlCol="0">
            <a:spAutoFit/>
          </a:bodyPr>
          <a:lstStyle/>
          <a:p>
            <a:pPr algn="ctr"/>
            <a:r>
              <a:rPr lang="en-US" sz="3200" b="1" dirty="0"/>
              <a:t>21CA3001 – MINI PROJECT</a:t>
            </a:r>
          </a:p>
          <a:p>
            <a:pPr algn="ctr"/>
            <a:endParaRPr lang="en-US" sz="3200" b="1" dirty="0"/>
          </a:p>
          <a:p>
            <a:pPr algn="ctr"/>
            <a:r>
              <a:rPr lang="en-US" sz="3200" b="1" dirty="0"/>
              <a:t>Date : 19.12.2023</a:t>
            </a:r>
            <a:endParaRPr lang="en-GB" dirty="0"/>
          </a:p>
        </p:txBody>
      </p:sp>
      <p:sp>
        <p:nvSpPr>
          <p:cNvPr id="3" name="Footer Placeholder 2"/>
          <p:cNvSpPr>
            <a:spLocks noGrp="1"/>
          </p:cNvSpPr>
          <p:nvPr>
            <p:ph type="ftr" sz="quarter" idx="11"/>
          </p:nvPr>
        </p:nvSpPr>
        <p:spPr/>
        <p:txBody>
          <a:bodyPr/>
          <a:lstStyle/>
          <a:p>
            <a:r>
              <a:rPr lang="en-US"/>
              <a:t>21CA3001 - MINI PROJECT</a:t>
            </a:r>
            <a:endParaRPr lang="en-US" dirty="0"/>
          </a:p>
        </p:txBody>
      </p:sp>
      <p:sp>
        <p:nvSpPr>
          <p:cNvPr id="7" name="Slide Number Placeholder 6"/>
          <p:cNvSpPr>
            <a:spLocks noGrp="1"/>
          </p:cNvSpPr>
          <p:nvPr>
            <p:ph type="sldNum" sz="quarter" idx="12"/>
          </p:nvPr>
        </p:nvSpPr>
        <p:spPr/>
        <p:txBody>
          <a:bodyPr/>
          <a:lstStyle/>
          <a:p>
            <a:fld id="{672B1758-4856-4D2A-AE1B-7BD76468E8AC}" type="slidenum">
              <a:rPr lang="en-US" smtClean="0"/>
              <a:t>1</a:t>
            </a:fld>
            <a:endParaRPr lang="en-US"/>
          </a:p>
        </p:txBody>
      </p:sp>
      <p:pic>
        <p:nvPicPr>
          <p:cNvPr id="11" name="Picture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25" y="381000"/>
            <a:ext cx="987425" cy="1434148"/>
          </a:xfrm>
          <a:prstGeom prst="rect">
            <a:avLst/>
          </a:prstGeom>
          <a:noFill/>
          <a:ln>
            <a:solidFill>
              <a:schemeClr val="bg1"/>
            </a:solidFill>
          </a:ln>
        </p:spPr>
      </p:pic>
    </p:spTree>
    <p:extLst>
      <p:ext uri="{BB962C8B-B14F-4D97-AF65-F5344CB8AC3E}">
        <p14:creationId xmlns:p14="http://schemas.microsoft.com/office/powerpoint/2010/main" val="2047249389"/>
      </p:ext>
    </p:extLst>
  </p:cSld>
  <p:clrMapOvr>
    <a:masterClrMapping/>
  </p:clrMapOvr>
  <mc:AlternateContent xmlns:mc="http://schemas.openxmlformats.org/markup-compatibility/2006" xmlns:p14="http://schemas.microsoft.com/office/powerpoint/2010/main">
    <mc:Choice Requires="p14">
      <p:transition p14:dur="0" advTm="3659"/>
    </mc:Choice>
    <mc:Fallback xmlns="">
      <p:transition advTm="365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idx="1"/>
          </p:nvPr>
        </p:nvSpPr>
        <p:spPr/>
        <p:txBody>
          <a:bodyPr>
            <a:normAutofit/>
          </a:bodyPr>
          <a:lstStyle/>
          <a:p>
            <a:pPr marL="0" indent="0" algn="ctr">
              <a:buNone/>
            </a:pPr>
            <a:r>
              <a:rPr lang="en-US" sz="3000" b="1" dirty="0">
                <a:latin typeface="Arial" pitchFamily="34" charset="0"/>
                <a:cs typeface="Arial" pitchFamily="34" charset="0"/>
              </a:rPr>
              <a:t>Name : SAKTHI SWARNA M</a:t>
            </a:r>
            <a:endParaRPr lang="en-US" sz="2800" b="1" dirty="0">
              <a:latin typeface="Arial" pitchFamily="34" charset="0"/>
              <a:cs typeface="Arial" pitchFamily="34" charset="0"/>
            </a:endParaRPr>
          </a:p>
          <a:p>
            <a:pPr marL="0" indent="0" algn="ctr">
              <a:buNone/>
            </a:pPr>
            <a:r>
              <a:rPr lang="en-US" sz="2800" b="1" dirty="0">
                <a:latin typeface="Arial" pitchFamily="34" charset="0"/>
                <a:cs typeface="Arial" pitchFamily="34" charset="0"/>
              </a:rPr>
              <a:t>Register No : 720722207048</a:t>
            </a:r>
          </a:p>
          <a:p>
            <a:pPr marL="0" indent="0">
              <a:buNone/>
            </a:pPr>
            <a:endParaRPr lang="en-US" sz="3000" b="1" dirty="0">
              <a:latin typeface="Arial" pitchFamily="34" charset="0"/>
              <a:cs typeface="Arial" pitchFamily="34" charset="0"/>
            </a:endParaRPr>
          </a:p>
          <a:p>
            <a:pPr marL="0" indent="0">
              <a:buNone/>
            </a:pPr>
            <a:endParaRPr lang="en-US" sz="3000" b="1" dirty="0">
              <a:latin typeface="Arial" pitchFamily="34" charset="0"/>
              <a:cs typeface="Arial" pitchFamily="34" charset="0"/>
            </a:endParaRPr>
          </a:p>
          <a:p>
            <a:pPr marL="0" indent="0">
              <a:buNone/>
            </a:pPr>
            <a:endParaRPr lang="en-US" sz="3000" b="1" dirty="0">
              <a:latin typeface="Arial" pitchFamily="34" charset="0"/>
              <a:cs typeface="Arial" pitchFamily="34" charset="0"/>
            </a:endParaRPr>
          </a:p>
          <a:p>
            <a:pPr marL="0" indent="0">
              <a:buNone/>
            </a:pPr>
            <a:endParaRPr lang="en-US" sz="3000" b="1" dirty="0">
              <a:latin typeface="Arial" pitchFamily="34" charset="0"/>
              <a:cs typeface="Arial" pitchFamily="34" charset="0"/>
            </a:endParaRPr>
          </a:p>
          <a:p>
            <a:pPr marL="0" indent="0">
              <a:buNone/>
            </a:pPr>
            <a:endParaRPr lang="en-US" sz="3000" b="1" dirty="0">
              <a:latin typeface="Arial" pitchFamily="34" charset="0"/>
              <a:cs typeface="Arial" pitchFamily="34" charset="0"/>
            </a:endParaRPr>
          </a:p>
          <a:p>
            <a:pPr marL="0" indent="0" algn="ctr">
              <a:buNone/>
            </a:pPr>
            <a:r>
              <a:rPr lang="en-US" sz="3000" b="1" dirty="0">
                <a:latin typeface="Arial" pitchFamily="34" charset="0"/>
                <a:cs typeface="Arial" pitchFamily="34" charset="0"/>
              </a:rPr>
              <a:t>Guided by : Dr. M. Angel Shalini</a:t>
            </a:r>
            <a:endParaRPr lang="en-US" sz="2400" b="1" dirty="0">
              <a:latin typeface="Arial" pitchFamily="34" charset="0"/>
              <a:cs typeface="Arial" pitchFamily="34" charset="0"/>
            </a:endParaRPr>
          </a:p>
        </p:txBody>
      </p:sp>
      <p:sp>
        <p:nvSpPr>
          <p:cNvPr id="8" name="Title 1"/>
          <p:cNvSpPr>
            <a:spLocks noGrp="1"/>
          </p:cNvSpPr>
          <p:nvPr>
            <p:ph type="title"/>
          </p:nvPr>
        </p:nvSpPr>
        <p:spPr/>
        <p:txBody>
          <a:bodyPr>
            <a:normAutofit/>
          </a:bodyPr>
          <a:lstStyle/>
          <a:p>
            <a:r>
              <a:rPr lang="en-US" sz="3200" b="1" dirty="0">
                <a:latin typeface="Arial" pitchFamily="34" charset="0"/>
                <a:cs typeface="Arial" pitchFamily="34" charset="0"/>
              </a:rPr>
              <a:t> PROJECT TASK SCHEDULER</a:t>
            </a:r>
          </a:p>
        </p:txBody>
      </p:sp>
      <p:sp>
        <p:nvSpPr>
          <p:cNvPr id="9" name="TextBox 8"/>
          <p:cNvSpPr txBox="1"/>
          <p:nvPr/>
        </p:nvSpPr>
        <p:spPr>
          <a:xfrm>
            <a:off x="3733800" y="2743200"/>
            <a:ext cx="2438400" cy="2585323"/>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10" name="Footer Placeholder 9"/>
          <p:cNvSpPr>
            <a:spLocks noGrp="1"/>
          </p:cNvSpPr>
          <p:nvPr>
            <p:ph type="ftr" sz="quarter" idx="11"/>
          </p:nvPr>
        </p:nvSpPr>
        <p:spPr/>
        <p:txBody>
          <a:bodyPr/>
          <a:lstStyle/>
          <a:p>
            <a:r>
              <a:rPr lang="en-US"/>
              <a:t>21CA3001 - MINI PROJECT</a:t>
            </a:r>
          </a:p>
        </p:txBody>
      </p:sp>
      <p:sp>
        <p:nvSpPr>
          <p:cNvPr id="11" name="Slide Number Placeholder 10"/>
          <p:cNvSpPr>
            <a:spLocks noGrp="1"/>
          </p:cNvSpPr>
          <p:nvPr>
            <p:ph type="sldNum" sz="quarter" idx="12"/>
          </p:nvPr>
        </p:nvSpPr>
        <p:spPr/>
        <p:txBody>
          <a:bodyPr/>
          <a:lstStyle/>
          <a:p>
            <a:fld id="{672B1758-4856-4D2A-AE1B-7BD76468E8AC}" type="slidenum">
              <a:rPr lang="en-US" smtClean="0"/>
              <a:t>2</a:t>
            </a:fld>
            <a:endParaRPr lang="en-US"/>
          </a:p>
        </p:txBody>
      </p:sp>
      <p:pic>
        <p:nvPicPr>
          <p:cNvPr id="3" name="Picture 2">
            <a:extLst>
              <a:ext uri="{FF2B5EF4-FFF2-40B4-BE49-F238E27FC236}">
                <a16:creationId xmlns:a16="http://schemas.microsoft.com/office/drawing/2014/main" id="{FFBF7C3E-3667-43B2-BC0E-646408EAEB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2667000"/>
            <a:ext cx="2438400" cy="2661523"/>
          </a:xfrm>
          <a:prstGeom prst="rect">
            <a:avLst/>
          </a:prstGeom>
          <a:ln>
            <a:noFill/>
          </a:ln>
          <a:effectLst>
            <a:softEdge rad="112500"/>
          </a:effectLst>
        </p:spPr>
      </p:pic>
    </p:spTree>
    <p:extLst>
      <p:ext uri="{BB962C8B-B14F-4D97-AF65-F5344CB8AC3E}">
        <p14:creationId xmlns:p14="http://schemas.microsoft.com/office/powerpoint/2010/main" val="2906354036"/>
      </p:ext>
    </p:extLst>
  </p:cSld>
  <p:clrMapOvr>
    <a:masterClrMapping/>
  </p:clrMapOvr>
  <mc:AlternateContent xmlns:mc="http://schemas.openxmlformats.org/markup-compatibility/2006" xmlns:p14="http://schemas.microsoft.com/office/powerpoint/2010/main">
    <mc:Choice Requires="p14">
      <p:transition spd="slow" p14:dur="10000" advTm="7043">
        <p:randomBar dir="vert"/>
      </p:transition>
    </mc:Choice>
    <mc:Fallback xmlns="">
      <p:transition spd="slow" advTm="7043">
        <p:randomBar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ABSTRACT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3683" y="1295400"/>
            <a:ext cx="8229600" cy="5029200"/>
          </a:xfrm>
        </p:spPr>
        <p:txBody>
          <a:bodyPr anchor="ctr">
            <a:normAutofit lnSpcReduction="10000"/>
          </a:bodyPr>
          <a:lstStyle/>
          <a:p>
            <a:pPr algn="l">
              <a:buFont typeface="Arial" panose="020B0604020202020204" pitchFamily="34" charset="0"/>
              <a:buChar char="•"/>
            </a:pPr>
            <a:endParaRPr lang="en-US" sz="2800" b="0" i="0" dirty="0">
              <a:solidFill>
                <a:srgbClr val="374151"/>
              </a:solidFill>
              <a:effectLst/>
              <a:latin typeface="Times New Roman" panose="02020603050405020304" pitchFamily="18" charset="0"/>
              <a:cs typeface="Times New Roman" panose="02020603050405020304" pitchFamily="18" charset="0"/>
            </a:endParaRPr>
          </a:p>
          <a:p>
            <a:pPr marL="0" indent="0" algn="l">
              <a:buNone/>
            </a:pPr>
            <a:endParaRPr lang="en-US" sz="2800" b="0" i="0" dirty="0">
              <a:solidFill>
                <a:srgbClr val="3741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1900" b="0" i="0" dirty="0">
              <a:solidFill>
                <a:srgbClr val="3741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000" dirty="0">
                <a:solidFill>
                  <a:srgbClr val="374151"/>
                </a:solidFill>
                <a:latin typeface="Times New Roman" panose="02020603050405020304" pitchFamily="18" charset="0"/>
                <a:cs typeface="Times New Roman" panose="02020603050405020304" pitchFamily="18" charset="0"/>
              </a:rPr>
              <a:t>This </a:t>
            </a:r>
            <a:r>
              <a:rPr lang="en-US" sz="2000">
                <a:solidFill>
                  <a:srgbClr val="374151"/>
                </a:solidFill>
                <a:latin typeface="Times New Roman" panose="02020603050405020304" pitchFamily="18" charset="0"/>
                <a:cs typeface="Times New Roman" panose="02020603050405020304" pitchFamily="18" charset="0"/>
              </a:rPr>
              <a:t>project is about </a:t>
            </a:r>
            <a:r>
              <a:rPr lang="en-US" sz="2000" dirty="0">
                <a:solidFill>
                  <a:srgbClr val="374151"/>
                </a:solidFill>
                <a:latin typeface="Times New Roman" panose="02020603050405020304" pitchFamily="18" charset="0"/>
                <a:cs typeface="Times New Roman" panose="02020603050405020304" pitchFamily="18" charset="0"/>
              </a:rPr>
              <a:t>“Rice Quality Prediction using Digital Image Processing”</a:t>
            </a:r>
          </a:p>
          <a:p>
            <a:pPr algn="l">
              <a:buFont typeface="Arial" panose="020B0604020202020204" pitchFamily="34" charset="0"/>
              <a:buChar char="•"/>
            </a:pPr>
            <a:r>
              <a:rPr lang="en-US" sz="2000" b="0" i="0" dirty="0">
                <a:solidFill>
                  <a:srgbClr val="374151"/>
                </a:solidFill>
                <a:effectLst/>
                <a:latin typeface="Times New Roman" panose="02020603050405020304" pitchFamily="18" charset="0"/>
                <a:cs typeface="Times New Roman" panose="02020603050405020304" pitchFamily="18" charset="0"/>
              </a:rPr>
              <a:t>Grains, notably rice, drive our agricultural revenue, where milled rice quality defines commercial success.</a:t>
            </a:r>
          </a:p>
          <a:p>
            <a:pPr algn="l">
              <a:buFont typeface="Arial" panose="020B0604020202020204" pitchFamily="34" charset="0"/>
              <a:buChar char="•"/>
            </a:pPr>
            <a:r>
              <a:rPr lang="en-US" sz="2000" b="0" i="0" dirty="0">
                <a:solidFill>
                  <a:srgbClr val="374151"/>
                </a:solidFill>
                <a:effectLst/>
                <a:latin typeface="Times New Roman" panose="02020603050405020304" pitchFamily="18" charset="0"/>
                <a:cs typeface="Times New Roman" panose="02020603050405020304" pitchFamily="18" charset="0"/>
              </a:rPr>
              <a:t>Human-dependent grain quality testing affects supply chain profitability and burdens farmers.</a:t>
            </a:r>
          </a:p>
          <a:p>
            <a:pPr algn="l">
              <a:buFont typeface="Arial" panose="020B0604020202020204" pitchFamily="34" charset="0"/>
              <a:buChar char="•"/>
            </a:pPr>
            <a:r>
              <a:rPr lang="en-US" sz="2000" b="0" i="0" dirty="0">
                <a:solidFill>
                  <a:srgbClr val="374151"/>
                </a:solidFill>
                <a:effectLst/>
                <a:latin typeface="Times New Roman" panose="02020603050405020304" pitchFamily="18" charset="0"/>
                <a:cs typeface="Times New Roman" panose="02020603050405020304" pitchFamily="18" charset="0"/>
              </a:rPr>
              <a:t>Assessing varietal purity is laborious, impacting farming practices and productivity.</a:t>
            </a:r>
          </a:p>
          <a:p>
            <a:pPr algn="l">
              <a:buFont typeface="Arial" panose="020B0604020202020204" pitchFamily="34" charset="0"/>
              <a:buChar char="•"/>
            </a:pPr>
            <a:r>
              <a:rPr lang="en-US" sz="2000" b="0" i="0" dirty="0">
                <a:solidFill>
                  <a:srgbClr val="374151"/>
                </a:solidFill>
                <a:effectLst/>
                <a:latin typeface="Times New Roman" panose="02020603050405020304" pitchFamily="18" charset="0"/>
                <a:cs typeface="Times New Roman" panose="02020603050405020304" pitchFamily="18" charset="0"/>
              </a:rPr>
              <a:t>A model integrating GLCM and support vector machine streamlines quality assessment.</a:t>
            </a:r>
          </a:p>
          <a:p>
            <a:pPr algn="l">
              <a:buFont typeface="Arial" panose="020B0604020202020204" pitchFamily="34" charset="0"/>
              <a:buChar char="•"/>
            </a:pPr>
            <a:r>
              <a:rPr lang="en-US" sz="2000" b="0" i="0" dirty="0">
                <a:solidFill>
                  <a:srgbClr val="374151"/>
                </a:solidFill>
                <a:effectLst/>
                <a:latin typeface="Times New Roman" panose="02020603050405020304" pitchFamily="18" charset="0"/>
                <a:cs typeface="Times New Roman" panose="02020603050405020304" pitchFamily="18" charset="0"/>
              </a:rPr>
              <a:t>Image processing and CNN aid in diverse rice examination, automating quality evaluation for better agricultural outcomes.</a:t>
            </a:r>
          </a:p>
          <a:p>
            <a:pPr marL="0" indent="0">
              <a:buNone/>
            </a:pPr>
            <a:endParaRPr lang="en-US" sz="1900" b="0" i="0" dirty="0">
              <a:solidFill>
                <a:schemeClr val="tx1"/>
              </a:solidFill>
              <a:effectLst/>
              <a:latin typeface="Times New Roman" panose="02020603050405020304" pitchFamily="18" charset="0"/>
              <a:cs typeface="Times New Roman" panose="02020603050405020304" pitchFamily="18" charset="0"/>
            </a:endParaRPr>
          </a:p>
          <a:p>
            <a:pPr algn="just"/>
            <a:endParaRPr lang="en-IN" sz="2800" dirty="0">
              <a:solidFill>
                <a:schemeClr val="tx1"/>
              </a:solidFill>
              <a:effectLst/>
              <a:latin typeface="Calibri" panose="020F0502020204030204" pitchFamily="34" charset="0"/>
              <a:ea typeface="Calibri" panose="020F0502020204030204" pitchFamily="34" charset="0"/>
            </a:endParaRPr>
          </a:p>
          <a:p>
            <a:pPr algn="just"/>
            <a:endParaRPr lang="en-US" sz="2800" dirty="0">
              <a:latin typeface="Arial" panose="020B0604020202020204" pitchFamily="34" charset="0"/>
              <a:cs typeface="Arial" panose="020B0604020202020204" pitchFamily="34" charset="0"/>
            </a:endParaRPr>
          </a:p>
          <a:p>
            <a:pPr>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0" indent="0">
              <a:buNone/>
            </a:pPr>
            <a:endParaRPr lang="en-US" sz="2800" dirty="0">
              <a:latin typeface="Times New Roman" panose="02020603050405020304" pitchFamily="18" charset="0"/>
              <a:cs typeface="Times New Roman" panose="02020603050405020304" pitchFamily="18" charset="0"/>
            </a:endParaRPr>
          </a:p>
        </p:txBody>
      </p:sp>
      <p:sp>
        <p:nvSpPr>
          <p:cNvPr id="8" name="Footer Placeholder 7"/>
          <p:cNvSpPr>
            <a:spLocks noGrp="1"/>
          </p:cNvSpPr>
          <p:nvPr>
            <p:ph type="ftr" sz="quarter" idx="11"/>
          </p:nvPr>
        </p:nvSpPr>
        <p:spPr/>
        <p:txBody>
          <a:bodyPr/>
          <a:lstStyle/>
          <a:p>
            <a:r>
              <a:rPr lang="en-US"/>
              <a:t>21CA3001 - MINI PROJECT</a:t>
            </a:r>
          </a:p>
        </p:txBody>
      </p:sp>
      <p:sp>
        <p:nvSpPr>
          <p:cNvPr id="9" name="Slide Number Placeholder 8"/>
          <p:cNvSpPr>
            <a:spLocks noGrp="1"/>
          </p:cNvSpPr>
          <p:nvPr>
            <p:ph type="sldNum" sz="quarter" idx="12"/>
          </p:nvPr>
        </p:nvSpPr>
        <p:spPr/>
        <p:txBody>
          <a:bodyPr/>
          <a:lstStyle/>
          <a:p>
            <a:fld id="{672B1758-4856-4D2A-AE1B-7BD76468E8AC}" type="slidenum">
              <a:rPr lang="en-US" smtClean="0"/>
              <a:t>3</a:t>
            </a:fld>
            <a:endParaRPr lang="en-US"/>
          </a:p>
        </p:txBody>
      </p:sp>
    </p:spTree>
    <p:extLst>
      <p:ext uri="{BB962C8B-B14F-4D97-AF65-F5344CB8AC3E}">
        <p14:creationId xmlns:p14="http://schemas.microsoft.com/office/powerpoint/2010/main" val="2889074202"/>
      </p:ext>
    </p:extLst>
  </p:cSld>
  <p:clrMapOvr>
    <a:masterClrMapping/>
  </p:clrMapOvr>
  <mc:AlternateContent xmlns:mc="http://schemas.openxmlformats.org/markup-compatibility/2006" xmlns:p14="http://schemas.microsoft.com/office/powerpoint/2010/main">
    <mc:Choice Requires="p14">
      <p:transition spd="slow" p14:dur="20000" advTm="24718">
        <p:randomBar dir="vert"/>
      </p:transition>
    </mc:Choice>
    <mc:Fallback xmlns="">
      <p:transition spd="slow" advTm="24718">
        <p:randomBar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Software Requirements</a:t>
            </a:r>
          </a:p>
        </p:txBody>
      </p:sp>
      <p:sp>
        <p:nvSpPr>
          <p:cNvPr id="3" name="Content Placeholder 2"/>
          <p:cNvSpPr>
            <a:spLocks noGrp="1"/>
          </p:cNvSpPr>
          <p:nvPr>
            <p:ph idx="1"/>
          </p:nvPr>
        </p:nvSpPr>
        <p:spPr>
          <a:xfrm>
            <a:off x="457200" y="1752600"/>
            <a:ext cx="8229600" cy="3733800"/>
          </a:xfrm>
        </p:spPr>
        <p:txBody>
          <a:bodyPr anchor="ctr">
            <a:normAutofit/>
          </a:bodyPr>
          <a:lstStyle/>
          <a:p>
            <a:pPr algn="just"/>
            <a:r>
              <a:rPr lang="en-US" sz="2800" dirty="0">
                <a:latin typeface="Times New Roman" panose="02020603050405020304" pitchFamily="18" charset="0"/>
                <a:cs typeface="Times New Roman" panose="02020603050405020304" pitchFamily="18" charset="0"/>
              </a:rPr>
              <a:t>.NET</a:t>
            </a:r>
          </a:p>
          <a:p>
            <a:pPr algn="just"/>
            <a:r>
              <a:rPr lang="en-US" sz="2800" dirty="0">
                <a:latin typeface="Times New Roman" panose="02020603050405020304" pitchFamily="18" charset="0"/>
                <a:cs typeface="Times New Roman" panose="02020603050405020304" pitchFamily="18" charset="0"/>
              </a:rPr>
              <a:t>SQL SERVER</a:t>
            </a:r>
          </a:p>
          <a:p>
            <a:pPr algn="just">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p:txBody>
      </p:sp>
      <p:sp>
        <p:nvSpPr>
          <p:cNvPr id="8" name="Footer Placeholder 7"/>
          <p:cNvSpPr>
            <a:spLocks noGrp="1"/>
          </p:cNvSpPr>
          <p:nvPr>
            <p:ph type="ftr" sz="quarter" idx="11"/>
          </p:nvPr>
        </p:nvSpPr>
        <p:spPr/>
        <p:txBody>
          <a:bodyPr/>
          <a:lstStyle/>
          <a:p>
            <a:r>
              <a:rPr lang="en-US"/>
              <a:t>21CA3001 - MINI PROJECT</a:t>
            </a:r>
          </a:p>
        </p:txBody>
      </p:sp>
      <p:sp>
        <p:nvSpPr>
          <p:cNvPr id="9" name="Slide Number Placeholder 8"/>
          <p:cNvSpPr>
            <a:spLocks noGrp="1"/>
          </p:cNvSpPr>
          <p:nvPr>
            <p:ph type="sldNum" sz="quarter" idx="12"/>
          </p:nvPr>
        </p:nvSpPr>
        <p:spPr/>
        <p:txBody>
          <a:bodyPr/>
          <a:lstStyle/>
          <a:p>
            <a:fld id="{672B1758-4856-4D2A-AE1B-7BD76468E8AC}" type="slidenum">
              <a:rPr lang="en-US" smtClean="0"/>
              <a:t>4</a:t>
            </a:fld>
            <a:endParaRPr lang="en-US"/>
          </a:p>
        </p:txBody>
      </p:sp>
    </p:spTree>
    <p:extLst>
      <p:ext uri="{BB962C8B-B14F-4D97-AF65-F5344CB8AC3E}">
        <p14:creationId xmlns:p14="http://schemas.microsoft.com/office/powerpoint/2010/main" val="1842734418"/>
      </p:ext>
    </p:extLst>
  </p:cSld>
  <p:clrMapOvr>
    <a:masterClrMapping/>
  </p:clrMapOvr>
  <mc:AlternateContent xmlns:mc="http://schemas.openxmlformats.org/markup-compatibility/2006" xmlns:p14="http://schemas.microsoft.com/office/powerpoint/2010/main">
    <mc:Choice Requires="p14">
      <p:transition spd="slow" p14:dur="10000" advTm="897">
        <p:randomBar dir="vert"/>
      </p:transition>
    </mc:Choice>
    <mc:Fallback xmlns="">
      <p:transition spd="slow" advTm="897">
        <p:randomBar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1143000"/>
          </a:xfrm>
        </p:spPr>
        <p:txBody>
          <a:bodyPr>
            <a:normAutofit/>
          </a:bodyPr>
          <a:lstStyle/>
          <a:p>
            <a:r>
              <a:rPr lang="en-US" sz="4000" b="1" dirty="0">
                <a:latin typeface="Arial" panose="020B0604020202020204" pitchFamily="34" charset="0"/>
                <a:cs typeface="Arial" panose="020B0604020202020204" pitchFamily="34" charset="0"/>
              </a:rPr>
              <a:t>BLOCK DIAGRAM </a:t>
            </a:r>
          </a:p>
        </p:txBody>
      </p:sp>
      <p:sp>
        <p:nvSpPr>
          <p:cNvPr id="8" name="Footer Placeholder 7"/>
          <p:cNvSpPr>
            <a:spLocks noGrp="1"/>
          </p:cNvSpPr>
          <p:nvPr>
            <p:ph type="ftr" sz="quarter" idx="11"/>
          </p:nvPr>
        </p:nvSpPr>
        <p:spPr/>
        <p:txBody>
          <a:bodyPr/>
          <a:lstStyle/>
          <a:p>
            <a:r>
              <a:rPr lang="en-US"/>
              <a:t>21CA3001 - MINI PROJECT</a:t>
            </a:r>
          </a:p>
        </p:txBody>
      </p:sp>
      <p:sp>
        <p:nvSpPr>
          <p:cNvPr id="9" name="Slide Number Placeholder 8"/>
          <p:cNvSpPr>
            <a:spLocks noGrp="1"/>
          </p:cNvSpPr>
          <p:nvPr>
            <p:ph type="sldNum" sz="quarter" idx="12"/>
          </p:nvPr>
        </p:nvSpPr>
        <p:spPr/>
        <p:txBody>
          <a:bodyPr/>
          <a:lstStyle/>
          <a:p>
            <a:fld id="{672B1758-4856-4D2A-AE1B-7BD76468E8AC}" type="slidenum">
              <a:rPr lang="en-US" smtClean="0"/>
              <a:t>5</a:t>
            </a:fld>
            <a:endParaRPr lang="en-US"/>
          </a:p>
        </p:txBody>
      </p:sp>
      <p:pic>
        <p:nvPicPr>
          <p:cNvPr id="5" name="Content Placeholder 4">
            <a:extLst>
              <a:ext uri="{FF2B5EF4-FFF2-40B4-BE49-F238E27FC236}">
                <a16:creationId xmlns:a16="http://schemas.microsoft.com/office/drawing/2014/main" id="{F3D23906-D7E0-EB34-5E15-3C7C12EE5BA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77241" y="1600200"/>
            <a:ext cx="7789518" cy="4525963"/>
          </a:xfrm>
          <a:prstGeom prst="rect">
            <a:avLst/>
          </a:prstGeom>
          <a:noFill/>
          <a:ln>
            <a:noFill/>
          </a:ln>
          <a:effectLst/>
        </p:spPr>
      </p:pic>
    </p:spTree>
    <p:extLst>
      <p:ext uri="{BB962C8B-B14F-4D97-AF65-F5344CB8AC3E}">
        <p14:creationId xmlns:p14="http://schemas.microsoft.com/office/powerpoint/2010/main" val="3336705649"/>
      </p:ext>
    </p:extLst>
  </p:cSld>
  <p:clrMapOvr>
    <a:masterClrMapping/>
  </p:clrMapOvr>
  <mc:AlternateContent xmlns:mc="http://schemas.openxmlformats.org/markup-compatibility/2006" xmlns:p14="http://schemas.microsoft.com/office/powerpoint/2010/main">
    <mc:Choice Requires="p14">
      <p:transition spd="slow" p14:dur="10000">
        <p:randomBar dir="vert"/>
      </p:transition>
    </mc:Choice>
    <mc:Fallback xmlns="">
      <p:transition spd="slow">
        <p:randomBar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82" y="0"/>
            <a:ext cx="8229600" cy="1143000"/>
          </a:xfrm>
        </p:spPr>
        <p:txBody>
          <a:bodyPr>
            <a:normAutofit/>
          </a:bodyPr>
          <a:lstStyle/>
          <a:p>
            <a:r>
              <a:rPr lang="en-US" sz="4000" b="1" dirty="0">
                <a:latin typeface="Arial" pitchFamily="34" charset="0"/>
                <a:cs typeface="Arial" pitchFamily="34" charset="0"/>
              </a:rPr>
              <a:t>PROJECT EXPLANATION</a:t>
            </a:r>
          </a:p>
        </p:txBody>
      </p:sp>
      <p:sp>
        <p:nvSpPr>
          <p:cNvPr id="3" name="Content Placeholder 2"/>
          <p:cNvSpPr>
            <a:spLocks noGrp="1"/>
          </p:cNvSpPr>
          <p:nvPr>
            <p:ph idx="1"/>
          </p:nvPr>
        </p:nvSpPr>
        <p:spPr>
          <a:xfrm>
            <a:off x="432582" y="1168400"/>
            <a:ext cx="8229600" cy="4876800"/>
          </a:xfrm>
        </p:spPr>
        <p:txBody>
          <a:bodyPr>
            <a:noAutofit/>
          </a:bodyPr>
          <a:lstStyle/>
          <a:p>
            <a:pPr marL="0" lvl="0" indent="0" eaLnBrk="0" fontAlgn="base" hangingPunct="0">
              <a:spcBef>
                <a:spcPct val="0"/>
              </a:spcBef>
              <a:spcAft>
                <a:spcPct val="0"/>
              </a:spcAft>
              <a:buNone/>
            </a:pPr>
            <a:endParaRPr lang="en-US" altLang="en-US" sz="2000" dirty="0">
              <a:solidFill>
                <a:srgbClr val="374151"/>
              </a:solidFill>
              <a:latin typeface="Söhne"/>
            </a:endParaRPr>
          </a:p>
          <a:p>
            <a:pPr eaLnBrk="0" fontAlgn="base" hangingPunct="0">
              <a:spcBef>
                <a:spcPct val="0"/>
              </a:spcBef>
              <a:spcAft>
                <a:spcPct val="0"/>
              </a:spcAft>
            </a:pPr>
            <a:endParaRPr lang="en-US" altLang="en-US" sz="2000" dirty="0">
              <a:solidFill>
                <a:srgbClr val="374151"/>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en-US" altLang="en-US" sz="2000" dirty="0">
                <a:solidFill>
                  <a:srgbClr val="374151"/>
                </a:solidFill>
                <a:latin typeface="Times New Roman" panose="02020603050405020304" pitchFamily="18" charset="0"/>
                <a:cs typeface="Times New Roman" panose="02020603050405020304" pitchFamily="18" charset="0"/>
              </a:rPr>
              <a:t>Employ digital image processing techniques to analyze rice grain quality parameters like size, shape, color, and defects.</a:t>
            </a:r>
          </a:p>
          <a:p>
            <a:pPr eaLnBrk="0" fontAlgn="base" hangingPunct="0">
              <a:spcBef>
                <a:spcPct val="0"/>
              </a:spcBef>
              <a:spcAft>
                <a:spcPct val="0"/>
              </a:spcAft>
            </a:pPr>
            <a:r>
              <a:rPr lang="en-US" altLang="en-US" sz="2000" dirty="0">
                <a:solidFill>
                  <a:srgbClr val="374151"/>
                </a:solidFill>
                <a:latin typeface="Times New Roman" panose="02020603050405020304" pitchFamily="18" charset="0"/>
                <a:cs typeface="Times New Roman" panose="02020603050405020304" pitchFamily="18" charset="0"/>
              </a:rPr>
              <a:t>Utilize segmentation and feature extraction algorithms to classify grains based on broken percentage, chalkiness, and purity.</a:t>
            </a:r>
          </a:p>
          <a:p>
            <a:pPr eaLnBrk="0" fontAlgn="base" hangingPunct="0">
              <a:spcBef>
                <a:spcPct val="0"/>
              </a:spcBef>
              <a:spcAft>
                <a:spcPct val="0"/>
              </a:spcAft>
            </a:pPr>
            <a:r>
              <a:rPr lang="en-US" altLang="en-US" sz="2000" dirty="0">
                <a:solidFill>
                  <a:srgbClr val="374151"/>
                </a:solidFill>
                <a:latin typeface="Times New Roman" panose="02020603050405020304" pitchFamily="18" charset="0"/>
                <a:cs typeface="Times New Roman" panose="02020603050405020304" pitchFamily="18" charset="0"/>
              </a:rPr>
              <a:t>Generate quantitative assessments of quality indicators, providing accurate metrics for rice quality control.</a:t>
            </a:r>
          </a:p>
          <a:p>
            <a:pPr eaLnBrk="0" fontAlgn="base" hangingPunct="0">
              <a:spcBef>
                <a:spcPct val="0"/>
              </a:spcBef>
              <a:spcAft>
                <a:spcPct val="0"/>
              </a:spcAft>
            </a:pPr>
            <a:r>
              <a:rPr lang="en-US" altLang="en-US" sz="2000" dirty="0">
                <a:solidFill>
                  <a:srgbClr val="374151"/>
                </a:solidFill>
                <a:latin typeface="Times New Roman" panose="02020603050405020304" pitchFamily="18" charset="0"/>
                <a:cs typeface="Times New Roman" panose="02020603050405020304" pitchFamily="18" charset="0"/>
              </a:rPr>
              <a:t>Develop a user-friendly interface to present analysis results, aiding producers and processors in decision-making.</a:t>
            </a:r>
          </a:p>
          <a:p>
            <a:pPr eaLnBrk="0" fontAlgn="base" hangingPunct="0">
              <a:spcBef>
                <a:spcPct val="0"/>
              </a:spcBef>
              <a:spcAft>
                <a:spcPct val="0"/>
              </a:spcAft>
            </a:pPr>
            <a:r>
              <a:rPr lang="en-US" altLang="en-US" sz="2000" dirty="0">
                <a:solidFill>
                  <a:srgbClr val="374151"/>
                </a:solidFill>
                <a:latin typeface="Times New Roman" panose="02020603050405020304" pitchFamily="18" charset="0"/>
                <a:cs typeface="Times New Roman" panose="02020603050405020304" pitchFamily="18" charset="0"/>
              </a:rPr>
              <a:t>Revolutionize rice quality assessment by automating processes, ensuring food safety and meeting consumer demands efficiently.</a:t>
            </a:r>
            <a:r>
              <a:rPr lang="en-US" altLang="en-US" sz="2000"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p:txBody>
      </p:sp>
      <p:sp>
        <p:nvSpPr>
          <p:cNvPr id="8" name="Footer Placeholder 7"/>
          <p:cNvSpPr>
            <a:spLocks noGrp="1"/>
          </p:cNvSpPr>
          <p:nvPr>
            <p:ph type="ftr" sz="quarter" idx="11"/>
          </p:nvPr>
        </p:nvSpPr>
        <p:spPr/>
        <p:txBody>
          <a:bodyPr/>
          <a:lstStyle/>
          <a:p>
            <a:r>
              <a:rPr lang="en-US"/>
              <a:t>21CA3001 - MINI PROJECT</a:t>
            </a:r>
          </a:p>
        </p:txBody>
      </p:sp>
      <p:sp>
        <p:nvSpPr>
          <p:cNvPr id="9" name="Slide Number Placeholder 8"/>
          <p:cNvSpPr>
            <a:spLocks noGrp="1"/>
          </p:cNvSpPr>
          <p:nvPr>
            <p:ph type="sldNum" sz="quarter" idx="12"/>
          </p:nvPr>
        </p:nvSpPr>
        <p:spPr/>
        <p:txBody>
          <a:bodyPr/>
          <a:lstStyle/>
          <a:p>
            <a:fld id="{672B1758-4856-4D2A-AE1B-7BD76468E8AC}" type="slidenum">
              <a:rPr lang="en-US" smtClean="0"/>
              <a:t>6</a:t>
            </a:fld>
            <a:endParaRPr lang="en-US"/>
          </a:p>
        </p:txBody>
      </p:sp>
    </p:spTree>
    <p:extLst>
      <p:ext uri="{BB962C8B-B14F-4D97-AF65-F5344CB8AC3E}">
        <p14:creationId xmlns:p14="http://schemas.microsoft.com/office/powerpoint/2010/main" val="3648978270"/>
      </p:ext>
    </p:extLst>
  </p:cSld>
  <p:clrMapOvr>
    <a:masterClrMapping/>
  </p:clrMapOvr>
  <mc:AlternateContent xmlns:mc="http://schemas.openxmlformats.org/markup-compatibility/2006" xmlns:p14="http://schemas.microsoft.com/office/powerpoint/2010/main">
    <mc:Choice Requires="p14">
      <p:transition spd="slow" p14:dur="20250">
        <p:randomBar dir="vert"/>
      </p:transition>
    </mc:Choice>
    <mc:Fallback xmlns="">
      <p:transition spd="slow">
        <p:randomBar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PROJECT DEMONSTRATION</a:t>
            </a:r>
            <a:endParaRPr lang="en-IN" sz="4000" b="1"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21CA3001 - MINI PROJECT</a:t>
            </a:r>
          </a:p>
        </p:txBody>
      </p:sp>
      <p:sp>
        <p:nvSpPr>
          <p:cNvPr id="9" name="Slide Number Placeholder 8"/>
          <p:cNvSpPr>
            <a:spLocks noGrp="1"/>
          </p:cNvSpPr>
          <p:nvPr>
            <p:ph type="sldNum" sz="quarter" idx="12"/>
          </p:nvPr>
        </p:nvSpPr>
        <p:spPr/>
        <p:txBody>
          <a:bodyPr/>
          <a:lstStyle/>
          <a:p>
            <a:fld id="{672B1758-4856-4D2A-AE1B-7BD76468E8AC}" type="slidenum">
              <a:rPr lang="en-US" smtClean="0"/>
              <a:t>7</a:t>
            </a:fld>
            <a:endParaRPr lang="en-US"/>
          </a:p>
        </p:txBody>
      </p:sp>
      <p:pic>
        <p:nvPicPr>
          <p:cNvPr id="11" name="09-14-53">
            <a:hlinkClick r:id="" action="ppaction://media"/>
            <a:extLst>
              <a:ext uri="{FF2B5EF4-FFF2-40B4-BE49-F238E27FC236}">
                <a16:creationId xmlns:a16="http://schemas.microsoft.com/office/drawing/2014/main" id="{C77EA795-787E-803C-569F-7F72C7190EE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524000"/>
            <a:ext cx="8045450" cy="4525963"/>
          </a:xfrm>
        </p:spPr>
      </p:pic>
    </p:spTree>
    <p:extLst>
      <p:ext uri="{BB962C8B-B14F-4D97-AF65-F5344CB8AC3E}">
        <p14:creationId xmlns:p14="http://schemas.microsoft.com/office/powerpoint/2010/main" val="326807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14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CONCLUSION</a:t>
            </a:r>
            <a:endParaRPr lang="en-IN" sz="40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295400"/>
            <a:ext cx="8229600" cy="4830763"/>
          </a:xfrm>
        </p:spPr>
        <p:txBody>
          <a:bodyPr anchor="ctr">
            <a:noAutofit/>
          </a:bodyPr>
          <a:lstStyle/>
          <a:p>
            <a:pPr algn="l">
              <a:buFont typeface="Arial" panose="020B0604020202020204" pitchFamily="34" charset="0"/>
              <a:buChar char="•"/>
            </a:pPr>
            <a:r>
              <a:rPr lang="en-US" sz="2000" b="0" i="0" dirty="0">
                <a:solidFill>
                  <a:srgbClr val="374151"/>
                </a:solidFill>
                <a:effectLst/>
                <a:latin typeface="Times New Roman" panose="02020603050405020304" pitchFamily="18" charset="0"/>
                <a:cs typeface="Times New Roman" panose="02020603050405020304" pitchFamily="18" charset="0"/>
              </a:rPr>
              <a:t>The project established an image processing technique to discern physical properties for identifying head and broken rice, crucial in rice grading for consumer safety and fair pricing.</a:t>
            </a:r>
          </a:p>
          <a:p>
            <a:pPr algn="l">
              <a:buFont typeface="Arial" panose="020B0604020202020204" pitchFamily="34" charset="0"/>
              <a:buChar char="•"/>
            </a:pPr>
            <a:r>
              <a:rPr lang="en-US" sz="2000" b="0" i="0" dirty="0">
                <a:solidFill>
                  <a:srgbClr val="374151"/>
                </a:solidFill>
                <a:effectLst/>
                <a:latin typeface="Times New Roman" panose="02020603050405020304" pitchFamily="18" charset="0"/>
                <a:cs typeface="Times New Roman" panose="02020603050405020304" pitchFamily="18" charset="0"/>
              </a:rPr>
              <a:t>Area emerged as the most effective property among perimeter, major, and minor axis lengths for classification, achieving a commendable 98% success rate across various broken rice percentages.</a:t>
            </a:r>
          </a:p>
          <a:p>
            <a:pPr algn="l">
              <a:buFont typeface="Arial" panose="020B0604020202020204" pitchFamily="34" charset="0"/>
              <a:buChar char="•"/>
            </a:pPr>
            <a:r>
              <a:rPr lang="en-US" sz="2000" b="0" i="0" dirty="0">
                <a:solidFill>
                  <a:srgbClr val="374151"/>
                </a:solidFill>
                <a:effectLst/>
                <a:latin typeface="Times New Roman" panose="02020603050405020304" pitchFamily="18" charset="0"/>
                <a:cs typeface="Times New Roman" panose="02020603050405020304" pitchFamily="18" charset="0"/>
              </a:rPr>
              <a:t>This method offers a swift, uncomplicated, and efficient means of grading, completing operations in just 4 seconds without intricate optimization steps.</a:t>
            </a:r>
          </a:p>
          <a:p>
            <a:pPr algn="l">
              <a:buFont typeface="Arial" panose="020B0604020202020204" pitchFamily="34" charset="0"/>
              <a:buChar char="•"/>
            </a:pPr>
            <a:r>
              <a:rPr lang="en-US" sz="2000" b="0" i="0" dirty="0">
                <a:solidFill>
                  <a:srgbClr val="374151"/>
                </a:solidFill>
                <a:effectLst/>
                <a:latin typeface="Times New Roman" panose="02020603050405020304" pitchFamily="18" charset="0"/>
                <a:cs typeface="Times New Roman" panose="02020603050405020304" pitchFamily="18" charset="0"/>
              </a:rPr>
              <a:t>Despite its high success rate, further enhancements, like integrating multiple parameters such as area and major axis length, could address undetected broken rice, improving the system's reliability.</a:t>
            </a:r>
          </a:p>
          <a:p>
            <a:pPr algn="l">
              <a:buFont typeface="Arial" panose="020B0604020202020204" pitchFamily="34" charset="0"/>
              <a:buChar char="•"/>
            </a:pPr>
            <a:r>
              <a:rPr lang="en-US" sz="2000" b="0" i="0" dirty="0">
                <a:solidFill>
                  <a:srgbClr val="374151"/>
                </a:solidFill>
                <a:effectLst/>
                <a:latin typeface="Times New Roman" panose="02020603050405020304" pitchFamily="18" charset="0"/>
                <a:cs typeface="Times New Roman" panose="02020603050405020304" pitchFamily="18" charset="0"/>
              </a:rPr>
              <a:t>Future iterations might explore implementing neural network algorithms to bolster the accuracy of rice quality prediction, expanding the project's potential impact within the industry.</a:t>
            </a:r>
          </a:p>
        </p:txBody>
      </p:sp>
      <p:sp>
        <p:nvSpPr>
          <p:cNvPr id="8" name="Footer Placeholder 7"/>
          <p:cNvSpPr>
            <a:spLocks noGrp="1"/>
          </p:cNvSpPr>
          <p:nvPr>
            <p:ph type="ftr" sz="quarter" idx="11"/>
          </p:nvPr>
        </p:nvSpPr>
        <p:spPr/>
        <p:txBody>
          <a:bodyPr/>
          <a:lstStyle/>
          <a:p>
            <a:r>
              <a:rPr lang="en-US"/>
              <a:t>21CA3001 - MINI PROJECT</a:t>
            </a:r>
          </a:p>
        </p:txBody>
      </p:sp>
      <p:sp>
        <p:nvSpPr>
          <p:cNvPr id="9" name="Slide Number Placeholder 8"/>
          <p:cNvSpPr>
            <a:spLocks noGrp="1"/>
          </p:cNvSpPr>
          <p:nvPr>
            <p:ph type="sldNum" sz="quarter" idx="12"/>
          </p:nvPr>
        </p:nvSpPr>
        <p:spPr/>
        <p:txBody>
          <a:bodyPr/>
          <a:lstStyle/>
          <a:p>
            <a:fld id="{672B1758-4856-4D2A-AE1B-7BD76468E8AC}" type="slidenum">
              <a:rPr lang="en-US" smtClean="0"/>
              <a:t>8</a:t>
            </a:fld>
            <a:endParaRPr lang="en-US"/>
          </a:p>
        </p:txBody>
      </p:sp>
    </p:spTree>
    <p:extLst>
      <p:ext uri="{BB962C8B-B14F-4D97-AF65-F5344CB8AC3E}">
        <p14:creationId xmlns:p14="http://schemas.microsoft.com/office/powerpoint/2010/main" val="3390536149"/>
      </p:ext>
    </p:extLst>
  </p:cSld>
  <p:clrMapOvr>
    <a:masterClrMapping/>
  </p:clrMapOvr>
  <mc:AlternateContent xmlns:mc="http://schemas.openxmlformats.org/markup-compatibility/2006" xmlns:p14="http://schemas.microsoft.com/office/powerpoint/2010/main">
    <mc:Choice Requires="p14">
      <p:transition spd="slow" p14:dur="20250">
        <p:randomBar dir="vert"/>
      </p:transition>
    </mc:Choice>
    <mc:Fallback xmlns="">
      <p:transition spd="slow">
        <p:randomBar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229600" cy="883920"/>
          </a:xfrm>
        </p:spPr>
        <p:txBody>
          <a:bodyPr>
            <a:normAutofit/>
          </a:bodyPr>
          <a:lstStyle/>
          <a:p>
            <a:r>
              <a:rPr lang="en-US" sz="4000" b="1" dirty="0"/>
              <a:t>FUTURE ENHANCEMENT</a:t>
            </a:r>
            <a:endParaRPr lang="en-US" sz="4000" dirty="0">
              <a:latin typeface="Times New Roman" pitchFamily="18" charset="0"/>
              <a:cs typeface="Times New Roman" pitchFamily="18" charset="0"/>
            </a:endParaRPr>
          </a:p>
        </p:txBody>
      </p:sp>
      <p:sp>
        <p:nvSpPr>
          <p:cNvPr id="7" name="Content Placeholder 6"/>
          <p:cNvSpPr>
            <a:spLocks noGrp="1"/>
          </p:cNvSpPr>
          <p:nvPr>
            <p:ph idx="1"/>
          </p:nvPr>
        </p:nvSpPr>
        <p:spPr/>
        <p:txBody>
          <a:bodyPr anchor="ctr">
            <a:normAutofit/>
          </a:bodyPr>
          <a:lstStyle/>
          <a:p>
            <a:pPr marL="0" indent="0">
              <a:buNone/>
            </a:pPr>
            <a:r>
              <a:rPr lang="en-US" sz="2000" b="0" i="0" dirty="0">
                <a:solidFill>
                  <a:srgbClr val="374151"/>
                </a:solidFill>
                <a:effectLst/>
                <a:latin typeface="Times New Roman" panose="02020603050405020304" pitchFamily="18" charset="0"/>
                <a:cs typeface="Times New Roman" panose="02020603050405020304" pitchFamily="18" charset="0"/>
              </a:rPr>
              <a:t>Future enhancements for this project encompass integrating neural networks like CNNs for improved accuracy, exploring multi-property fusion beyond area analysis, and developing defect-specific algorithms for refined classification. Optimization for industrial scalability and real-time analysis aims to seamlessly integrate into existing rice processing machinery. Collaboration with industry stakeholders will refine user interfaces and explore automation, aligning the system with industry standards for streamlined grading.</a:t>
            </a:r>
            <a:endParaRPr lang="en-IN" sz="2000" dirty="0">
              <a:latin typeface="Times New Roman" panose="02020603050405020304" pitchFamily="18" charset="0"/>
              <a:cs typeface="Times New Roman" panose="02020603050405020304" pitchFamily="18" charset="0"/>
            </a:endParaRPr>
          </a:p>
        </p:txBody>
      </p:sp>
      <p:sp>
        <p:nvSpPr>
          <p:cNvPr id="8" name="Footer Placeholder 7"/>
          <p:cNvSpPr>
            <a:spLocks noGrp="1"/>
          </p:cNvSpPr>
          <p:nvPr>
            <p:ph type="ftr" sz="quarter" idx="11"/>
          </p:nvPr>
        </p:nvSpPr>
        <p:spPr/>
        <p:txBody>
          <a:bodyPr/>
          <a:lstStyle/>
          <a:p>
            <a:r>
              <a:rPr lang="en-US"/>
              <a:t>21CA3001 - MINI PROJECT</a:t>
            </a:r>
          </a:p>
        </p:txBody>
      </p:sp>
      <p:sp>
        <p:nvSpPr>
          <p:cNvPr id="9" name="Slide Number Placeholder 8"/>
          <p:cNvSpPr>
            <a:spLocks noGrp="1"/>
          </p:cNvSpPr>
          <p:nvPr>
            <p:ph type="sldNum" sz="quarter" idx="12"/>
          </p:nvPr>
        </p:nvSpPr>
        <p:spPr/>
        <p:txBody>
          <a:bodyPr/>
          <a:lstStyle/>
          <a:p>
            <a:fld id="{672B1758-4856-4D2A-AE1B-7BD76468E8AC}" type="slidenum">
              <a:rPr lang="en-US" smtClean="0"/>
              <a:t>9</a:t>
            </a:fld>
            <a:endParaRPr lang="en-US"/>
          </a:p>
        </p:txBody>
      </p:sp>
    </p:spTree>
    <p:extLst>
      <p:ext uri="{BB962C8B-B14F-4D97-AF65-F5344CB8AC3E}">
        <p14:creationId xmlns:p14="http://schemas.microsoft.com/office/powerpoint/2010/main" val="906241103"/>
      </p:ext>
    </p:extLst>
  </p:cSld>
  <p:clrMapOvr>
    <a:masterClrMapping/>
  </p:clrMapOvr>
  <mc:AlternateContent xmlns:mc="http://schemas.openxmlformats.org/markup-compatibility/2006" xmlns:p14="http://schemas.microsoft.com/office/powerpoint/2010/main">
    <mc:Choice Requires="p14">
      <p:transition spd="slow" p14:dur="15000">
        <p:randomBar dir="vert"/>
      </p:transition>
    </mc:Choice>
    <mc:Fallback xmlns="">
      <p:transition spd="slow">
        <p:randomBar dir="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11408</TotalTime>
  <Words>557</Words>
  <Application>Microsoft Office PowerPoint</Application>
  <PresentationFormat>On-screen Show (4:3)</PresentationFormat>
  <Paragraphs>86</Paragraphs>
  <Slides>9</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Söhne</vt:lpstr>
      <vt:lpstr>Times New Roman</vt:lpstr>
      <vt:lpstr>Wingdings</vt:lpstr>
      <vt:lpstr>Office Theme</vt:lpstr>
      <vt:lpstr>PowerPoint Presentation</vt:lpstr>
      <vt:lpstr> PROJECT TASK SCHEDULER</vt:lpstr>
      <vt:lpstr>ABSTRACT</vt:lpstr>
      <vt:lpstr>Software Requirements</vt:lpstr>
      <vt:lpstr>BLOCK DIAGRAM </vt:lpstr>
      <vt:lpstr>PROJECT EXPLANATION</vt:lpstr>
      <vt:lpstr>PROJECT DEMONSTRATION</vt:lpstr>
      <vt:lpstr>CONCLUSION</vt:lpstr>
      <vt:lpstr>FUTURE ENHANCEMENT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HINDUSTHAN COLLEGE OF ENGINEERING  &amp; TECHNOLOGY COIMBATORE – 641032 Academic Year – 2018- 2019 (Odd Sem)  DEPARTMENT OF COMPUTER APPLICATIONS</dc:title>
  <dc:creator>Windows User</dc:creator>
  <cp:lastModifiedBy>SAKTHI SWARNA M</cp:lastModifiedBy>
  <cp:revision>325</cp:revision>
  <dcterms:created xsi:type="dcterms:W3CDTF">2019-12-01T14:23:07Z</dcterms:created>
  <dcterms:modified xsi:type="dcterms:W3CDTF">2023-12-29T06:24:30Z</dcterms:modified>
  <cp:contentStatus/>
</cp:coreProperties>
</file>